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5" r:id="rId10"/>
    <p:sldId id="264" r:id="rId11"/>
    <p:sldId id="269" r:id="rId12"/>
    <p:sldId id="266" r:id="rId13"/>
    <p:sldId id="270" r:id="rId14"/>
    <p:sldId id="271" r:id="rId15"/>
    <p:sldId id="267" r:id="rId16"/>
    <p:sldId id="272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0808"/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4" autoAdjust="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82C6B-ED54-4E1F-9520-B84172AD77B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D4CEF-5EA3-41F3-84F9-995B1147604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25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192DB-0818-4984-8D11-02BCBC37D686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D82BA-70BF-4D76-82B4-8D45CF191AA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3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%C3%A4rmflasche1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User:Peng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Tutte</a:t>
            </a:r>
            <a:r>
              <a:rPr lang="en-GB" dirty="0"/>
              <a:t> le </a:t>
            </a:r>
            <a:r>
              <a:rPr lang="en-GB" dirty="0" err="1"/>
              <a:t>immagini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di </a:t>
            </a:r>
            <a:r>
              <a:rPr lang="en-GB" dirty="0" err="1"/>
              <a:t>pubblico</a:t>
            </a:r>
            <a:r>
              <a:rPr lang="en-GB" dirty="0"/>
              <a:t> </a:t>
            </a:r>
            <a:r>
              <a:rPr lang="en-GB" dirty="0" err="1"/>
              <a:t>dominio</a:t>
            </a:r>
            <a:r>
              <a:rPr lang="en-GB" dirty="0"/>
              <a:t> </a:t>
            </a:r>
            <a:r>
              <a:rPr lang="en-GB" dirty="0" err="1"/>
              <a:t>tranne</a:t>
            </a:r>
            <a:r>
              <a:rPr lang="en-GB" dirty="0"/>
              <a:t> quelle indicate.</a:t>
            </a:r>
          </a:p>
          <a:p>
            <a:endParaRPr lang="en-GB" dirty="0"/>
          </a:p>
          <a:p>
            <a:r>
              <a:rPr lang="en-GB" dirty="0"/>
              <a:t>Science Oxford logo</a:t>
            </a:r>
            <a:r>
              <a:rPr lang="en-GB" baseline="0" dirty="0"/>
              <a:t> © Science Oxford</a:t>
            </a:r>
          </a:p>
          <a:p>
            <a:r>
              <a:rPr lang="en-GB" baseline="0" dirty="0"/>
              <a:t>UK Space Agency logo used with permission </a:t>
            </a:r>
          </a:p>
          <a:p>
            <a:r>
              <a:rPr lang="en-GB" dirty="0"/>
              <a:t>Astronaut</a:t>
            </a:r>
            <a:r>
              <a:rPr lang="en-GB" baseline="0" dirty="0"/>
              <a:t> line drawing released under the Creative Commons Non-Commercial license</a:t>
            </a:r>
          </a:p>
          <a:p>
            <a:endParaRPr lang="en-GB" dirty="0"/>
          </a:p>
          <a:p>
            <a:r>
              <a:rPr lang="en-GB" dirty="0"/>
              <a:t>This document is updated regularly please check back to see if you have the most recent version.</a:t>
            </a:r>
          </a:p>
          <a:p>
            <a:r>
              <a:rPr lang="en-GB" dirty="0"/>
              <a:t>Current version – 1</a:t>
            </a:r>
            <a:r>
              <a:rPr lang="en-GB" baseline="30000" dirty="0"/>
              <a:t>st</a:t>
            </a:r>
            <a:r>
              <a:rPr lang="en-GB" dirty="0"/>
              <a:t> September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29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indagine</a:t>
            </a:r>
            <a:r>
              <a:rPr lang="en-GB" dirty="0"/>
              <a:t> ci </a:t>
            </a:r>
            <a:r>
              <a:rPr lang="en-GB" dirty="0" err="1"/>
              <a:t>concentriamo</a:t>
            </a:r>
            <a:r>
              <a:rPr lang="en-GB" dirty="0"/>
              <a:t> </a:t>
            </a:r>
            <a:r>
              <a:rPr lang="en-GB" dirty="0" err="1"/>
              <a:t>sugli</a:t>
            </a:r>
            <a:r>
              <a:rPr lang="en-GB" dirty="0"/>
              <a:t> strati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tuta</a:t>
            </a:r>
            <a:r>
              <a:rPr lang="en-GB" dirty="0"/>
              <a:t> </a:t>
            </a:r>
            <a:r>
              <a:rPr lang="en-GB" dirty="0" err="1"/>
              <a:t>spaziale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forniscono</a:t>
            </a:r>
            <a:r>
              <a:rPr lang="en-GB" dirty="0"/>
              <a:t> un </a:t>
            </a:r>
            <a:r>
              <a:rPr lang="en-GB" dirty="0" err="1"/>
              <a:t>isolamento</a:t>
            </a:r>
            <a:r>
              <a:rPr lang="en-GB" dirty="0"/>
              <a:t> </a:t>
            </a:r>
            <a:r>
              <a:rPr lang="en-GB" dirty="0" err="1"/>
              <a:t>termico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58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Cooler Photo – Rubbermaid on </a:t>
            </a:r>
            <a:r>
              <a:rPr lang="en-GB" dirty="0" err="1"/>
              <a:t>flickr</a:t>
            </a:r>
            <a:endParaRPr lang="en-GB" dirty="0"/>
          </a:p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L’isolamento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rallenta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movimento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calore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Il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calore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fluisce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più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più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freddo.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isolanti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fermano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riscaldamento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oggetti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rallentando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flusso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calore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fermano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raffreddamento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oggetti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stessi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rallentando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dispersione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calore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uscita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(al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contrario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spesso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isolante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rallenti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l’entrata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freddo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oggetti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69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32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52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slide </a:t>
            </a:r>
            <a:r>
              <a:rPr lang="en-GB" dirty="0" err="1"/>
              <a:t>aiuta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a </a:t>
            </a:r>
            <a:r>
              <a:rPr lang="en-GB" dirty="0" err="1"/>
              <a:t>trovare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materiali</a:t>
            </a:r>
            <a:r>
              <a:rPr lang="en-GB" dirty="0"/>
              <a:t> per </a:t>
            </a:r>
            <a:r>
              <a:rPr lang="en-GB" dirty="0" err="1"/>
              <a:t>realizzare</a:t>
            </a:r>
            <a:r>
              <a:rPr lang="en-GB" dirty="0"/>
              <a:t> </a:t>
            </a:r>
            <a:r>
              <a:rPr lang="en-GB" dirty="0" err="1"/>
              <a:t>l’esperimento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Termometro</a:t>
            </a:r>
            <a:endParaRPr lang="en-GB" dirty="0"/>
          </a:p>
          <a:p>
            <a:r>
              <a:rPr lang="en-GB" dirty="0" err="1"/>
              <a:t>Ghiaccio</a:t>
            </a:r>
            <a:endParaRPr lang="en-GB" dirty="0"/>
          </a:p>
          <a:p>
            <a:r>
              <a:rPr lang="en-GB" dirty="0" err="1"/>
              <a:t>Bottiglia</a:t>
            </a:r>
            <a:r>
              <a:rPr lang="en-GB" dirty="0"/>
              <a:t> di </a:t>
            </a:r>
            <a:r>
              <a:rPr lang="en-GB" dirty="0" err="1"/>
              <a:t>acqua</a:t>
            </a:r>
            <a:r>
              <a:rPr lang="en-GB" dirty="0"/>
              <a:t> </a:t>
            </a:r>
            <a:r>
              <a:rPr lang="en-GB" dirty="0" err="1"/>
              <a:t>bollente</a:t>
            </a:r>
            <a:endParaRPr lang="en-GB" dirty="0"/>
          </a:p>
          <a:p>
            <a:r>
              <a:rPr lang="en-GB" dirty="0"/>
              <a:t>Boule </a:t>
            </a:r>
            <a:r>
              <a:rPr lang="en-GB" dirty="0" err="1"/>
              <a:t>acqua</a:t>
            </a:r>
            <a:r>
              <a:rPr lang="en-GB" dirty="0"/>
              <a:t> </a:t>
            </a:r>
            <a:r>
              <a:rPr lang="en-GB" dirty="0" err="1"/>
              <a:t>calda</a:t>
            </a:r>
            <a:endParaRPr lang="en-GB" dirty="0"/>
          </a:p>
          <a:p>
            <a:r>
              <a:rPr lang="en-GB" dirty="0" err="1"/>
              <a:t>Bollitore</a:t>
            </a:r>
            <a:endParaRPr lang="en-GB" dirty="0"/>
          </a:p>
          <a:p>
            <a:r>
              <a:rPr lang="en-GB" dirty="0"/>
              <a:t>Tazze</a:t>
            </a:r>
          </a:p>
          <a:p>
            <a:r>
              <a:rPr lang="en-GB" dirty="0" err="1"/>
              <a:t>Borsa</a:t>
            </a:r>
            <a:r>
              <a:rPr lang="en-GB" dirty="0"/>
              <a:t> del </a:t>
            </a:r>
            <a:r>
              <a:rPr lang="en-GB" dirty="0" err="1"/>
              <a:t>ghiaccio</a:t>
            </a:r>
            <a:endParaRPr lang="en-GB" dirty="0"/>
          </a:p>
          <a:p>
            <a:r>
              <a:rPr lang="en-GB" dirty="0" err="1"/>
              <a:t>Cronometro</a:t>
            </a:r>
            <a:endParaRPr lang="en-GB" dirty="0"/>
          </a:p>
          <a:p>
            <a:r>
              <a:rPr lang="en-GB" dirty="0"/>
              <a:t>Beaker</a:t>
            </a:r>
          </a:p>
          <a:p>
            <a:r>
              <a:rPr lang="en-GB" dirty="0" err="1"/>
              <a:t>Spugnette</a:t>
            </a:r>
            <a:r>
              <a:rPr lang="en-GB" dirty="0"/>
              <a:t> (</a:t>
            </a:r>
            <a:r>
              <a:rPr lang="en-GB" dirty="0" err="1"/>
              <a:t>esempio</a:t>
            </a:r>
            <a:r>
              <a:rPr lang="en-GB" dirty="0"/>
              <a:t> di </a:t>
            </a:r>
            <a:r>
              <a:rPr lang="en-GB" dirty="0" err="1"/>
              <a:t>materiale</a:t>
            </a:r>
            <a:r>
              <a:rPr lang="en-GB" dirty="0"/>
              <a:t> per le prove)</a:t>
            </a:r>
          </a:p>
          <a:p>
            <a:endParaRPr lang="en-GB" dirty="0"/>
          </a:p>
          <a:p>
            <a:r>
              <a:rPr lang="en-GB" dirty="0"/>
              <a:t>Hot Water Bottle Image: Creative Commons  </a:t>
            </a:r>
            <a:r>
              <a:rPr lang="en-GB" dirty="0">
                <a:hlinkClick r:id="rId3" tooltip="File:Wärmflasche1.jpg"/>
              </a:rPr>
              <a:t>Image:Wärmflasche1.jpg</a:t>
            </a:r>
            <a:r>
              <a:rPr lang="en-GB" dirty="0"/>
              <a:t> by </a:t>
            </a:r>
            <a:r>
              <a:rPr lang="en-GB" dirty="0" err="1">
                <a:hlinkClick r:id="rId4" tooltip="User:Peng"/>
              </a:rPr>
              <a:t>User:Peng</a:t>
            </a:r>
            <a:r>
              <a:rPr lang="en-GB" dirty="0"/>
              <a:t> (from</a:t>
            </a:r>
            <a:r>
              <a:rPr lang="en-GB" baseline="0" dirty="0"/>
              <a:t> Wikimedia)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35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65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4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Immagine</a:t>
            </a:r>
            <a:r>
              <a:rPr lang="en-GB" dirty="0"/>
              <a:t> </a:t>
            </a:r>
            <a:r>
              <a:rPr lang="en-GB" dirty="0" err="1"/>
              <a:t>dell’astronauta</a:t>
            </a:r>
            <a:r>
              <a:rPr lang="en-GB" dirty="0"/>
              <a:t> </a:t>
            </a:r>
            <a:r>
              <a:rPr lang="en-GB" dirty="0" err="1"/>
              <a:t>utilizzata</a:t>
            </a:r>
            <a:r>
              <a:rPr lang="en-GB" dirty="0"/>
              <a:t> con credits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0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422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Proprio come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sommozzatore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sott’acqua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astronauta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rifornimento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aria/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ossigeno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E’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spaziali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focalizzino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principalmente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rifornimento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aria/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ossigeno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all’astronauta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Così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fornire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riserva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ossigeno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è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rimuovere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biossido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eccesso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pericoloso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potrebbe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uccidere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07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riflettere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spazio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potrebbero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spaziale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/freddo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l’astronauta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spesso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immaginano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spazio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freddo, ma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astronauti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luce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diretta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esterna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può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davvero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alta.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Secondo la NASA, per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astronauti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orbita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terrestre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-150˚C to +120˚C,a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astronauti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luce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diretta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Sole.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Image: "20050501 1315 2558-Bimetall-Zeigerthermometer" by 1-1111 - Own work. Licensed under Creative Commons Attribution-Share Alike 3.0 via Wikimedia Commons - http://commons.wikimedia.org/wiki/File:20050501_1315_2558-Bimetall-Zeigerthermometer.jpg#mediaviewer/File:20050501_1315_2558-Bimetall-Zeigerthermometer.jpg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concetto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pressione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può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Sulla Terra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abbiamo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l’aria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superficie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spazio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c’è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aria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Se non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avesse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spaziale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fornisce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pressione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astronauti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gonfierebbe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(NB al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contrario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dicono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film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fantascienza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abbastanza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forte da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impedire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esploda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spazio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50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Gli astronauti possono essere colpiti da frammenti di polvere spaziale o "</a:t>
            </a:r>
            <a:r>
              <a:rPr lang="it-IT" dirty="0" err="1"/>
              <a:t>micrometeoriti</a:t>
            </a:r>
            <a:r>
              <a:rPr lang="it-IT" dirty="0"/>
              <a:t>" (molto più piccoli dei meteoriti mostrati su questo francobollo). Sebbene siano piccolissimi, spesso viaggiano molto velocemente, quindi potrebbero potenzialmente danneggiare l'astronauta o la tuta spaziale se la colpiscono. Di conseguenza, lo strato esterno di una tuta spaziale è progettato per proteggere gli astronauti dai danni causati dai </a:t>
            </a:r>
            <a:r>
              <a:rPr lang="it-IT" dirty="0" err="1"/>
              <a:t>micrometeoriti</a:t>
            </a:r>
            <a:r>
              <a:rPr lang="it-IT" dirty="0"/>
              <a:t> che li possano colpire.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3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Sole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emette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radiazioni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possono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danneggiare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Sappiamo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Terra se ci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esponiamo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troppo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Sole, ci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possiamo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bruciare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radiazione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chiamata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ultravioletta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(UV).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Possiamo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proteggerci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radiazione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creme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filtranti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spaziali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progettate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proteggere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astronauti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radiazioni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ma se ci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aspettano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livelli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radiazione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astronauti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evitano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lasciare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possible,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navicella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spaziale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4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funzioni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spaziale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strati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includono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più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vicino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mantiene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freddo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circolare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attorno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acqua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fredda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strati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mantengono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l’isolamento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dell’astronauta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temperature, strati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riflettono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radiazione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abbastanza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spessi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all’impatto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micrometeoriti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progettisti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spaziali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devono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a cui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devono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seguenti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astronauti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devono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stanno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previsto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comunicazione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flessibile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lavori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diagrams from NASA – all public domain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82BA-70BF-4D76-82B4-8D45CF191A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28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4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0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8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4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8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6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8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8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17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56E71-B69E-4F40-A42B-F8AE5ADBE333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271-8F93-4907-A0E7-2C171880D5E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3635896" cy="1641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570" y="40466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85048" y="2635775"/>
            <a:ext cx="4346448" cy="3456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94" y="2923310"/>
            <a:ext cx="6756676" cy="1470025"/>
          </a:xfrm>
        </p:spPr>
        <p:txBody>
          <a:bodyPr/>
          <a:lstStyle/>
          <a:p>
            <a:r>
              <a:rPr lang="en-GB" b="1" dirty="0" err="1"/>
              <a:t>Scienza</a:t>
            </a:r>
            <a:r>
              <a:rPr lang="en-GB" b="1" dirty="0"/>
              <a:t> </a:t>
            </a:r>
            <a:r>
              <a:rPr lang="en-GB" b="1" dirty="0" err="1"/>
              <a:t>della</a:t>
            </a:r>
            <a:r>
              <a:rPr lang="en-GB" b="1" dirty="0"/>
              <a:t> </a:t>
            </a:r>
            <a:r>
              <a:rPr lang="en-GB" b="1" dirty="0" err="1"/>
              <a:t>tuta</a:t>
            </a:r>
            <a:r>
              <a:rPr lang="en-GB" b="1" dirty="0"/>
              <a:t> </a:t>
            </a:r>
            <a:r>
              <a:rPr lang="en-GB" b="1" dirty="0" err="1"/>
              <a:t>spaziale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39063" y="219998"/>
            <a:ext cx="221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136186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1541" y="562791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err="1"/>
              <a:t>Scienza</a:t>
            </a:r>
            <a:r>
              <a:rPr lang="en-GB" b="1" dirty="0"/>
              <a:t> </a:t>
            </a:r>
            <a:r>
              <a:rPr lang="en-GB" b="1" dirty="0" err="1"/>
              <a:t>della</a:t>
            </a:r>
            <a:r>
              <a:rPr lang="en-GB" b="1" dirty="0"/>
              <a:t> </a:t>
            </a:r>
            <a:r>
              <a:rPr lang="en-GB" b="1" dirty="0" err="1"/>
              <a:t>Tuta</a:t>
            </a:r>
            <a:r>
              <a:rPr lang="en-GB" b="1" dirty="0"/>
              <a:t> </a:t>
            </a:r>
            <a:r>
              <a:rPr lang="en-GB" b="1" dirty="0" err="1"/>
              <a:t>Spaziale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30761"/>
            <a:ext cx="6768752" cy="35264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sz="4400" b="1" dirty="0"/>
          </a:p>
          <a:p>
            <a:pPr marL="0" indent="0" algn="ctr">
              <a:buNone/>
            </a:pPr>
            <a:endParaRPr lang="en-GB" sz="4400" b="1" dirty="0"/>
          </a:p>
          <a:p>
            <a:pPr marL="0" indent="0" algn="just">
              <a:buNone/>
            </a:pPr>
            <a:r>
              <a:rPr lang="en-GB" sz="4400" b="1" dirty="0"/>
              <a:t>La </a:t>
            </a:r>
            <a:r>
              <a:rPr lang="en-GB" sz="4400" b="1" dirty="0" err="1"/>
              <a:t>vostra</a:t>
            </a:r>
            <a:r>
              <a:rPr lang="en-GB" sz="4400" b="1" dirty="0"/>
              <a:t> </a:t>
            </a:r>
            <a:r>
              <a:rPr lang="en-GB" sz="4400" b="1" dirty="0" err="1"/>
              <a:t>missione</a:t>
            </a:r>
            <a:r>
              <a:rPr lang="en-GB" sz="4400" b="1" dirty="0" smtClean="0"/>
              <a:t>: </a:t>
            </a:r>
            <a:r>
              <a:rPr lang="en-GB" sz="4400" b="1" dirty="0" err="1" smtClean="0"/>
              <a:t>Progettare</a:t>
            </a:r>
            <a:r>
              <a:rPr lang="en-GB" sz="4400" b="1" dirty="0" smtClean="0"/>
              <a:t> </a:t>
            </a:r>
            <a:r>
              <a:rPr lang="en-GB" sz="4400" b="1" dirty="0"/>
              <a:t>un </a:t>
            </a:r>
            <a:r>
              <a:rPr lang="en-GB" sz="4400" b="1" dirty="0" err="1"/>
              <a:t>esperimento</a:t>
            </a:r>
            <a:r>
              <a:rPr lang="en-GB" sz="4400" b="1" dirty="0"/>
              <a:t> per </a:t>
            </a:r>
            <a:r>
              <a:rPr lang="en-GB" sz="4400" b="1" dirty="0" err="1"/>
              <a:t>provare</a:t>
            </a:r>
            <a:r>
              <a:rPr lang="en-GB" sz="4400" b="1" dirty="0"/>
              <a:t> </a:t>
            </a:r>
            <a:r>
              <a:rPr lang="en-GB" sz="4400" b="1" dirty="0" err="1"/>
              <a:t>alcuni</a:t>
            </a:r>
            <a:r>
              <a:rPr lang="en-GB" sz="4400" b="1" dirty="0"/>
              <a:t> </a:t>
            </a:r>
            <a:r>
              <a:rPr lang="en-GB" sz="4400" b="1" dirty="0" err="1"/>
              <a:t>materiali</a:t>
            </a:r>
            <a:r>
              <a:rPr lang="en-GB" sz="4400" b="1" dirty="0"/>
              <a:t> </a:t>
            </a:r>
            <a:r>
              <a:rPr lang="en-GB" sz="4400" b="1" dirty="0" err="1"/>
              <a:t>che</a:t>
            </a:r>
            <a:r>
              <a:rPr lang="en-GB" sz="4400" b="1" dirty="0"/>
              <a:t> </a:t>
            </a:r>
            <a:r>
              <a:rPr lang="en-GB" sz="4400" b="1" dirty="0" err="1"/>
              <a:t>potrebbero</a:t>
            </a:r>
            <a:r>
              <a:rPr lang="en-GB" sz="4400" b="1" dirty="0"/>
              <a:t> </a:t>
            </a:r>
            <a:r>
              <a:rPr lang="en-GB" sz="4400" b="1" dirty="0" err="1"/>
              <a:t>essere</a:t>
            </a:r>
            <a:r>
              <a:rPr lang="en-GB" sz="4400" b="1" dirty="0"/>
              <a:t> </a:t>
            </a:r>
            <a:r>
              <a:rPr lang="en-GB" sz="4400" b="1" dirty="0" err="1"/>
              <a:t>usati</a:t>
            </a:r>
            <a:r>
              <a:rPr lang="en-GB" sz="4400" b="1" dirty="0"/>
              <a:t> per </a:t>
            </a:r>
            <a:r>
              <a:rPr lang="en-GB" sz="4400" b="1" dirty="0" err="1"/>
              <a:t>isolare</a:t>
            </a:r>
            <a:r>
              <a:rPr lang="en-GB" sz="4400" b="1" dirty="0"/>
              <a:t> un </a:t>
            </a:r>
            <a:r>
              <a:rPr lang="en-GB" sz="4400" b="1" dirty="0" err="1"/>
              <a:t>guanto</a:t>
            </a:r>
            <a:r>
              <a:rPr lang="en-GB" sz="4400" b="1" dirty="0"/>
              <a:t> da </a:t>
            </a:r>
            <a:r>
              <a:rPr lang="en-GB" sz="4400" b="1" dirty="0" err="1"/>
              <a:t>astronauta</a:t>
            </a:r>
            <a:endParaRPr lang="en-GB" sz="4400" b="1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489" y="211221"/>
            <a:ext cx="2060511" cy="251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09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Isolamento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161440"/>
            <a:ext cx="7848872" cy="21328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/>
              <a:t>L’isolamento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usato</a:t>
            </a:r>
            <a:r>
              <a:rPr lang="en-GB" dirty="0"/>
              <a:t> </a:t>
            </a:r>
            <a:r>
              <a:rPr lang="en-GB" dirty="0" err="1"/>
              <a:t>sia</a:t>
            </a:r>
            <a:r>
              <a:rPr lang="en-GB" dirty="0"/>
              <a:t> per </a:t>
            </a:r>
            <a:r>
              <a:rPr lang="en-GB" dirty="0" err="1"/>
              <a:t>mantenere</a:t>
            </a:r>
            <a:r>
              <a:rPr lang="en-GB" dirty="0"/>
              <a:t> </a:t>
            </a:r>
            <a:r>
              <a:rPr lang="en-GB" dirty="0" err="1"/>
              <a:t>oggetti</a:t>
            </a:r>
            <a:r>
              <a:rPr lang="en-GB" dirty="0"/>
              <a:t> </a:t>
            </a:r>
            <a:r>
              <a:rPr lang="en-GB" dirty="0" err="1"/>
              <a:t>caldi</a:t>
            </a:r>
            <a:r>
              <a:rPr lang="en-GB" dirty="0"/>
              <a:t> o </a:t>
            </a:r>
            <a:r>
              <a:rPr lang="en-GB" dirty="0" err="1"/>
              <a:t>freddi</a:t>
            </a:r>
            <a:r>
              <a:rPr lang="en-GB" dirty="0"/>
              <a:t>.  </a:t>
            </a:r>
          </a:p>
          <a:p>
            <a:pPr marL="0" indent="0">
              <a:buNone/>
            </a:pP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isolanti</a:t>
            </a:r>
            <a:r>
              <a:rPr lang="en-GB" dirty="0"/>
              <a:t> </a:t>
            </a:r>
            <a:r>
              <a:rPr lang="en-GB" dirty="0" err="1"/>
              <a:t>rallentano</a:t>
            </a:r>
            <a:r>
              <a:rPr lang="en-GB" dirty="0"/>
              <a:t> la </a:t>
            </a:r>
            <a:r>
              <a:rPr lang="en-GB" dirty="0" err="1"/>
              <a:t>dispersione</a:t>
            </a:r>
            <a:r>
              <a:rPr lang="en-GB" dirty="0"/>
              <a:t>  del </a:t>
            </a:r>
            <a:r>
              <a:rPr lang="en-GB" dirty="0" err="1"/>
              <a:t>calore</a:t>
            </a:r>
            <a:r>
              <a:rPr lang="en-GB" dirty="0"/>
              <a:t> </a:t>
            </a:r>
            <a:r>
              <a:rPr lang="en-GB" dirty="0" err="1"/>
              <a:t>internamente</a:t>
            </a:r>
            <a:r>
              <a:rPr lang="en-GB" dirty="0"/>
              <a:t> o </a:t>
            </a:r>
            <a:r>
              <a:rPr lang="en-GB" dirty="0" err="1"/>
              <a:t>esternamente</a:t>
            </a:r>
            <a:r>
              <a:rPr lang="en-GB" dirty="0"/>
              <a:t> </a:t>
            </a:r>
            <a:r>
              <a:rPr lang="en-GB" dirty="0" err="1"/>
              <a:t>all’oggetto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3"/>
          <a:stretch/>
        </p:blipFill>
        <p:spPr bwMode="auto">
          <a:xfrm rot="5400000">
            <a:off x="1259618" y="3101766"/>
            <a:ext cx="2307160" cy="396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Natalie.Ford.TOT-OFFICE\AppData\Local\Temp\2612420359_7a275b820e_z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695160"/>
            <a:ext cx="4084787" cy="41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9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disponibili</a:t>
            </a:r>
            <a:r>
              <a:rPr lang="en-GB" dirty="0"/>
              <a:t> per la </a:t>
            </a:r>
            <a:r>
              <a:rPr lang="en-GB" dirty="0" err="1"/>
              <a:t>sperimentazione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 err="1" smtClean="0">
                <a:solidFill>
                  <a:srgbClr val="FF0000"/>
                </a:solidFill>
              </a:rPr>
              <a:t>Sostituite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questa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scritta</a:t>
            </a:r>
            <a:r>
              <a:rPr lang="en-GB" b="1" i="1" dirty="0" smtClean="0">
                <a:solidFill>
                  <a:srgbClr val="FF0000"/>
                </a:solidFill>
              </a:rPr>
              <a:t> con </a:t>
            </a:r>
            <a:r>
              <a:rPr lang="en-GB" b="1" i="1" dirty="0" err="1">
                <a:solidFill>
                  <a:srgbClr val="FF0000"/>
                </a:solidFill>
              </a:rPr>
              <a:t>i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materiali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che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fornirete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>
                <a:solidFill>
                  <a:srgbClr val="FF0000"/>
                </a:solidFill>
              </a:rPr>
              <a:t>per </a:t>
            </a:r>
            <a:r>
              <a:rPr lang="en-GB" b="1" i="1" dirty="0" err="1">
                <a:solidFill>
                  <a:srgbClr val="FF0000"/>
                </a:solidFill>
              </a:rPr>
              <a:t>l’esperimento</a:t>
            </a:r>
            <a:r>
              <a:rPr lang="en-GB" b="1" i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53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675958"/>
            <a:ext cx="8726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/>
              <a:t>Quali</a:t>
            </a:r>
            <a:r>
              <a:rPr lang="en-GB" sz="3200" b="1" dirty="0"/>
              <a:t> </a:t>
            </a:r>
            <a:r>
              <a:rPr lang="en-GB" sz="3200" b="1" dirty="0" err="1"/>
              <a:t>materiali</a:t>
            </a:r>
            <a:r>
              <a:rPr lang="en-GB" sz="3200" b="1" dirty="0"/>
              <a:t> </a:t>
            </a:r>
            <a:r>
              <a:rPr lang="en-GB" sz="3200" b="1" dirty="0" err="1"/>
              <a:t>isolano</a:t>
            </a:r>
            <a:r>
              <a:rPr lang="en-GB" sz="3200" b="1" dirty="0"/>
              <a:t> </a:t>
            </a:r>
            <a:r>
              <a:rPr lang="en-GB" sz="3200" b="1" dirty="0" err="1"/>
              <a:t>maggiormente</a:t>
            </a:r>
            <a:r>
              <a:rPr lang="en-GB" sz="3200" b="1" dirty="0"/>
              <a:t>?</a:t>
            </a:r>
          </a:p>
          <a:p>
            <a:pPr lvl="1"/>
            <a:r>
              <a:rPr lang="en-GB" sz="3200" dirty="0"/>
              <a:t>- Come </a:t>
            </a:r>
            <a:r>
              <a:rPr lang="en-GB" sz="3200" dirty="0" err="1"/>
              <a:t>potreste</a:t>
            </a:r>
            <a:r>
              <a:rPr lang="en-GB" sz="3200" dirty="0"/>
              <a:t> </a:t>
            </a:r>
            <a:r>
              <a:rPr lang="en-GB" sz="3200" dirty="0" err="1"/>
              <a:t>provare</a:t>
            </a:r>
            <a:r>
              <a:rPr lang="en-GB" sz="3200" dirty="0"/>
              <a:t> a </a:t>
            </a:r>
            <a:r>
              <a:rPr lang="en-GB" sz="3200" dirty="0" err="1"/>
              <a:t>scoprirlo</a:t>
            </a:r>
            <a:r>
              <a:rPr lang="en-GB" sz="3200" dirty="0"/>
              <a:t>?</a:t>
            </a:r>
          </a:p>
          <a:p>
            <a:endParaRPr lang="en-GB" sz="3200" b="1" dirty="0"/>
          </a:p>
          <a:p>
            <a:r>
              <a:rPr lang="en-GB" sz="3200" b="1" dirty="0" err="1"/>
              <a:t>Sono</a:t>
            </a:r>
            <a:r>
              <a:rPr lang="en-GB" sz="3200" b="1" dirty="0"/>
              <a:t> </a:t>
            </a:r>
            <a:r>
              <a:rPr lang="en-GB" sz="3200" b="1" dirty="0" err="1"/>
              <a:t>abbastanza</a:t>
            </a:r>
            <a:r>
              <a:rPr lang="en-GB" sz="3200" b="1" dirty="0"/>
              <a:t> </a:t>
            </a:r>
            <a:r>
              <a:rPr lang="en-GB" sz="3200" b="1" dirty="0" err="1"/>
              <a:t>flessibili</a:t>
            </a:r>
            <a:r>
              <a:rPr lang="en-GB" sz="3200" b="1" dirty="0"/>
              <a:t> per </a:t>
            </a:r>
            <a:r>
              <a:rPr lang="en-GB" sz="3200" b="1" dirty="0" err="1"/>
              <a:t>permettere</a:t>
            </a:r>
            <a:r>
              <a:rPr lang="en-GB" sz="3200" b="1" dirty="0"/>
              <a:t> </a:t>
            </a:r>
            <a:r>
              <a:rPr lang="en-GB" sz="3200" b="1" dirty="0" err="1"/>
              <a:t>all’astronauta</a:t>
            </a:r>
            <a:r>
              <a:rPr lang="en-GB" sz="3200" b="1" dirty="0"/>
              <a:t> di </a:t>
            </a:r>
            <a:r>
              <a:rPr lang="en-GB" sz="3200" b="1" dirty="0" err="1"/>
              <a:t>muoversi</a:t>
            </a:r>
            <a:r>
              <a:rPr lang="en-GB" sz="3200" b="1" dirty="0"/>
              <a:t> </a:t>
            </a:r>
            <a:r>
              <a:rPr lang="en-GB" sz="3200" b="1" dirty="0" err="1"/>
              <a:t>facilmente</a:t>
            </a:r>
            <a:r>
              <a:rPr lang="en-GB" sz="3200" b="1" dirty="0"/>
              <a:t>?</a:t>
            </a:r>
          </a:p>
          <a:p>
            <a:pPr lvl="1"/>
            <a:r>
              <a:rPr lang="en-GB" sz="3200" dirty="0"/>
              <a:t>- Come </a:t>
            </a:r>
            <a:r>
              <a:rPr lang="en-GB" sz="3200" dirty="0" err="1"/>
              <a:t>potreste</a:t>
            </a:r>
            <a:r>
              <a:rPr lang="en-GB" sz="3200" dirty="0"/>
              <a:t> </a:t>
            </a:r>
            <a:r>
              <a:rPr lang="en-GB" sz="3200" dirty="0" err="1"/>
              <a:t>provare</a:t>
            </a:r>
            <a:r>
              <a:rPr lang="en-GB" sz="3200" dirty="0"/>
              <a:t> a </a:t>
            </a:r>
            <a:r>
              <a:rPr lang="en-GB" sz="3200" dirty="0" err="1"/>
              <a:t>scoprirlo</a:t>
            </a:r>
            <a:r>
              <a:rPr lang="en-GB" sz="3200" dirty="0"/>
              <a:t>?</a:t>
            </a:r>
            <a:endParaRPr lang="en-GB" sz="4000" dirty="0"/>
          </a:p>
        </p:txBody>
      </p:sp>
      <p:pic>
        <p:nvPicPr>
          <p:cNvPr id="1026" name="Picture 2" descr="Canister With Cotton Bal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4325898"/>
            <a:ext cx="1958835" cy="19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ile:Puchipuch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13" y="4310643"/>
            <a:ext cx="2660981" cy="1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ile:Alufoli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22822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Puchipuchi.jpg">
            <a:extLst>
              <a:ext uri="{FF2B5EF4-FFF2-40B4-BE49-F238E27FC236}">
                <a16:creationId xmlns:a16="http://schemas.microsoft.com/office/drawing/2014/main" id="{50532F35-15BE-441D-8E62-21CF56A38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22822"/>
            <a:ext cx="2660981" cy="1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0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424941" y="267867"/>
            <a:ext cx="2518185" cy="196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6855" y="0"/>
            <a:ext cx="3247146" cy="25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7479"/>
            <a:ext cx="3409531" cy="254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351" y="4869160"/>
            <a:ext cx="2664121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996" y="2713282"/>
            <a:ext cx="2471004" cy="305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91" y="2696861"/>
            <a:ext cx="1539135" cy="225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40" y="2696861"/>
            <a:ext cx="2641560" cy="197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181" y="2696862"/>
            <a:ext cx="1505349" cy="225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4" y="5112668"/>
            <a:ext cx="1745332" cy="17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71"/>
          <a:stretch/>
        </p:blipFill>
        <p:spPr bwMode="auto">
          <a:xfrm>
            <a:off x="2056283" y="5140491"/>
            <a:ext cx="1510199" cy="17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9971">
            <a:off x="8204131" y="5790394"/>
            <a:ext cx="836262" cy="101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0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Un </a:t>
            </a:r>
            <a:r>
              <a:rPr lang="en-GB" dirty="0" err="1"/>
              <a:t>buon</a:t>
            </a:r>
            <a:r>
              <a:rPr lang="en-GB" dirty="0"/>
              <a:t> </a:t>
            </a:r>
            <a:r>
              <a:rPr lang="en-GB" dirty="0" err="1"/>
              <a:t>esperimento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Cambia solo una  </a:t>
            </a:r>
            <a:r>
              <a:rPr lang="en-GB" dirty="0" err="1"/>
              <a:t>variabile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volta</a:t>
            </a:r>
            <a:endParaRPr lang="en-GB" dirty="0"/>
          </a:p>
          <a:p>
            <a:r>
              <a:rPr lang="en-GB" dirty="0" err="1"/>
              <a:t>Effettua</a:t>
            </a:r>
            <a:r>
              <a:rPr lang="en-GB" dirty="0"/>
              <a:t> </a:t>
            </a:r>
            <a:r>
              <a:rPr lang="en-GB" dirty="0" err="1"/>
              <a:t>misure</a:t>
            </a:r>
            <a:r>
              <a:rPr lang="en-GB" dirty="0"/>
              <a:t> con </a:t>
            </a:r>
            <a:r>
              <a:rPr lang="en-GB" dirty="0" err="1"/>
              <a:t>attenzione</a:t>
            </a:r>
            <a:r>
              <a:rPr lang="en-GB" dirty="0"/>
              <a:t> e </a:t>
            </a:r>
            <a:r>
              <a:rPr lang="en-GB" dirty="0" err="1"/>
              <a:t>accuratezza</a:t>
            </a:r>
            <a:endParaRPr lang="en-GB" dirty="0"/>
          </a:p>
          <a:p>
            <a:r>
              <a:rPr lang="en-GB" dirty="0" err="1"/>
              <a:t>Registra</a:t>
            </a:r>
            <a:r>
              <a:rPr lang="en-GB" dirty="0"/>
              <a:t> con </a:t>
            </a:r>
            <a:r>
              <a:rPr lang="en-GB" dirty="0" err="1"/>
              <a:t>cura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risultati</a:t>
            </a:r>
            <a:endParaRPr lang="en-GB" dirty="0"/>
          </a:p>
          <a:p>
            <a:r>
              <a:rPr lang="en-GB" dirty="0" err="1"/>
              <a:t>Pianifica</a:t>
            </a:r>
            <a:r>
              <a:rPr lang="en-GB" dirty="0"/>
              <a:t> </a:t>
            </a:r>
            <a:r>
              <a:rPr lang="en-GB" dirty="0" err="1"/>
              <a:t>ciò</a:t>
            </a:r>
            <a:r>
              <a:rPr lang="en-GB" dirty="0"/>
              <a:t> di cui </a:t>
            </a:r>
            <a:r>
              <a:rPr lang="en-GB" dirty="0" err="1"/>
              <a:t>hai</a:t>
            </a:r>
            <a:r>
              <a:rPr lang="en-GB" dirty="0"/>
              <a:t> </a:t>
            </a:r>
            <a:r>
              <a:rPr lang="en-GB" dirty="0" err="1"/>
              <a:t>bisogno</a:t>
            </a:r>
            <a:endParaRPr lang="en-GB" dirty="0"/>
          </a:p>
          <a:p>
            <a:r>
              <a:rPr lang="en-GB" dirty="0" err="1"/>
              <a:t>Pensa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sicurezza</a:t>
            </a:r>
            <a:endParaRPr lang="en-GB" dirty="0"/>
          </a:p>
          <a:p>
            <a:r>
              <a:rPr lang="en-GB" dirty="0"/>
              <a:t>Non </a:t>
            </a:r>
            <a:r>
              <a:rPr lang="en-GB" dirty="0" err="1"/>
              <a:t>avere</a:t>
            </a:r>
            <a:r>
              <a:rPr lang="en-GB" dirty="0"/>
              <a:t> </a:t>
            </a:r>
            <a:r>
              <a:rPr lang="en-GB" dirty="0" err="1"/>
              <a:t>timore</a:t>
            </a:r>
            <a:r>
              <a:rPr lang="en-GB" dirty="0"/>
              <a:t> di </a:t>
            </a:r>
            <a:r>
              <a:rPr lang="en-GB" dirty="0" err="1"/>
              <a:t>cambiare</a:t>
            </a:r>
            <a:r>
              <a:rPr lang="en-GB" dirty="0"/>
              <a:t> le </a:t>
            </a:r>
            <a:r>
              <a:rPr lang="en-GB" dirty="0" err="1"/>
              <a:t>variabili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20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04062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Cosa </a:t>
            </a:r>
            <a:r>
              <a:rPr lang="en-GB" dirty="0" err="1"/>
              <a:t>includere</a:t>
            </a:r>
            <a:r>
              <a:rPr lang="en-GB" dirty="0"/>
              <a:t> in un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40626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dirty="0" err="1"/>
              <a:t>Titolo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Nomi </a:t>
            </a:r>
            <a:r>
              <a:rPr lang="en-GB" sz="1800" dirty="0" err="1"/>
              <a:t>dei</a:t>
            </a:r>
            <a:r>
              <a:rPr lang="en-GB" sz="1800" dirty="0"/>
              <a:t> </a:t>
            </a:r>
            <a:r>
              <a:rPr lang="en-GB" sz="1800" dirty="0" err="1"/>
              <a:t>membri</a:t>
            </a:r>
            <a:r>
              <a:rPr lang="en-GB" sz="1800" dirty="0"/>
              <a:t> del </a:t>
            </a:r>
            <a:r>
              <a:rPr lang="en-GB" sz="1800" dirty="0" err="1"/>
              <a:t>gruppo</a:t>
            </a:r>
            <a:r>
              <a:rPr lang="en-GB" sz="1800" dirty="0"/>
              <a:t> e </a:t>
            </a:r>
            <a:r>
              <a:rPr lang="en-GB" sz="1800" dirty="0" err="1"/>
              <a:t>nome</a:t>
            </a:r>
            <a:r>
              <a:rPr lang="en-GB" sz="1800" dirty="0"/>
              <a:t> del </a:t>
            </a:r>
            <a:r>
              <a:rPr lang="en-GB" sz="1800" dirty="0" err="1"/>
              <a:t>gruppo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 err="1"/>
              <a:t>Alcune</a:t>
            </a:r>
            <a:r>
              <a:rPr lang="en-GB" sz="1800" dirty="0"/>
              <a:t> </a:t>
            </a:r>
            <a:r>
              <a:rPr lang="en-GB" sz="1800" dirty="0" err="1"/>
              <a:t>informazioni</a:t>
            </a:r>
            <a:r>
              <a:rPr lang="en-GB" sz="1800" dirty="0"/>
              <a:t> </a:t>
            </a:r>
            <a:r>
              <a:rPr lang="en-GB" sz="1800" dirty="0" err="1"/>
              <a:t>sulle</a:t>
            </a:r>
            <a:r>
              <a:rPr lang="en-GB" sz="1800" dirty="0"/>
              <a:t> </a:t>
            </a:r>
            <a:r>
              <a:rPr lang="en-GB" sz="1800" dirty="0" err="1"/>
              <a:t>tute</a:t>
            </a:r>
            <a:r>
              <a:rPr lang="en-GB" sz="1800" dirty="0"/>
              <a:t> </a:t>
            </a:r>
            <a:r>
              <a:rPr lang="en-GB" sz="1800" dirty="0" err="1"/>
              <a:t>spaziali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 err="1"/>
              <a:t>Alcune</a:t>
            </a:r>
            <a:r>
              <a:rPr lang="en-GB" sz="1800" dirty="0"/>
              <a:t> </a:t>
            </a:r>
            <a:r>
              <a:rPr lang="en-GB" sz="1800" dirty="0" err="1"/>
              <a:t>informazioni</a:t>
            </a:r>
            <a:r>
              <a:rPr lang="en-GB" sz="1800" dirty="0"/>
              <a:t> </a:t>
            </a:r>
            <a:r>
              <a:rPr lang="en-GB" sz="1800" dirty="0" err="1"/>
              <a:t>sull’isolamento</a:t>
            </a:r>
            <a:r>
              <a:rPr lang="en-GB" sz="1800" dirty="0"/>
              <a:t> </a:t>
            </a:r>
            <a:r>
              <a:rPr lang="en-GB" sz="1800" dirty="0" err="1"/>
              <a:t>termico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 err="1"/>
              <a:t>Quali</a:t>
            </a:r>
            <a:r>
              <a:rPr lang="en-GB" sz="1800" dirty="0"/>
              <a:t> </a:t>
            </a:r>
            <a:r>
              <a:rPr lang="en-GB" sz="1800" dirty="0" err="1"/>
              <a:t>materiali</a:t>
            </a:r>
            <a:r>
              <a:rPr lang="en-GB" sz="1800" dirty="0"/>
              <a:t> </a:t>
            </a:r>
            <a:r>
              <a:rPr lang="en-GB" sz="1800" dirty="0" err="1"/>
              <a:t>sono</a:t>
            </a:r>
            <a:r>
              <a:rPr lang="en-GB" sz="1800" dirty="0"/>
              <a:t> </a:t>
            </a:r>
            <a:r>
              <a:rPr lang="en-GB" sz="1800" dirty="0" err="1"/>
              <a:t>stati</a:t>
            </a:r>
            <a:r>
              <a:rPr lang="en-GB" sz="1800" dirty="0"/>
              <a:t> </a:t>
            </a:r>
            <a:r>
              <a:rPr lang="en-GB" sz="1800" dirty="0" err="1"/>
              <a:t>testati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Come </a:t>
            </a:r>
            <a:r>
              <a:rPr lang="en-GB" sz="1800" dirty="0" err="1"/>
              <a:t>sono</a:t>
            </a:r>
            <a:r>
              <a:rPr lang="en-GB" sz="1800" dirty="0"/>
              <a:t> </a:t>
            </a:r>
            <a:r>
              <a:rPr lang="en-GB" sz="1800" dirty="0" err="1"/>
              <a:t>stati</a:t>
            </a:r>
            <a:r>
              <a:rPr lang="en-GB" sz="1800" dirty="0"/>
              <a:t> </a:t>
            </a:r>
            <a:r>
              <a:rPr lang="en-GB" sz="1800" dirty="0" err="1"/>
              <a:t>testati</a:t>
            </a:r>
            <a:r>
              <a:rPr lang="en-GB" sz="1800" dirty="0"/>
              <a:t> </a:t>
            </a:r>
          </a:p>
          <a:p>
            <a:pPr>
              <a:lnSpc>
                <a:spcPct val="90000"/>
              </a:lnSpc>
            </a:pPr>
            <a:r>
              <a:rPr lang="en-GB" sz="1800" dirty="0" err="1"/>
              <a:t>Perchè</a:t>
            </a:r>
            <a:r>
              <a:rPr lang="en-GB" sz="1800" dirty="0"/>
              <a:t> </a:t>
            </a:r>
            <a:r>
              <a:rPr lang="en-GB" sz="1800" dirty="0" err="1"/>
              <a:t>sono</a:t>
            </a:r>
            <a:r>
              <a:rPr lang="en-GB" sz="1800" dirty="0"/>
              <a:t> </a:t>
            </a:r>
            <a:r>
              <a:rPr lang="en-GB" sz="1800" dirty="0" err="1"/>
              <a:t>stati</a:t>
            </a:r>
            <a:r>
              <a:rPr lang="en-GB" sz="1800" dirty="0"/>
              <a:t> </a:t>
            </a:r>
            <a:r>
              <a:rPr lang="en-GB" sz="1800" dirty="0" err="1"/>
              <a:t>testati</a:t>
            </a:r>
            <a:r>
              <a:rPr lang="en-GB" sz="1800" dirty="0"/>
              <a:t> in </a:t>
            </a:r>
            <a:r>
              <a:rPr lang="en-GB" sz="1800" dirty="0" err="1"/>
              <a:t>quel</a:t>
            </a:r>
            <a:r>
              <a:rPr lang="en-GB" sz="1800" dirty="0"/>
              <a:t> modo</a:t>
            </a:r>
          </a:p>
          <a:p>
            <a:pPr>
              <a:lnSpc>
                <a:spcPct val="90000"/>
              </a:lnSpc>
            </a:pPr>
            <a:r>
              <a:rPr lang="en-GB" sz="1800" dirty="0"/>
              <a:t>Che </a:t>
            </a:r>
            <a:r>
              <a:rPr lang="en-GB" sz="1800" dirty="0" err="1"/>
              <a:t>cosa</a:t>
            </a:r>
            <a:r>
              <a:rPr lang="en-GB" sz="1800" dirty="0"/>
              <a:t> </a:t>
            </a:r>
            <a:r>
              <a:rPr lang="en-GB" sz="1800" dirty="0" err="1"/>
              <a:t>avete</a:t>
            </a:r>
            <a:r>
              <a:rPr lang="en-GB" sz="1800" dirty="0"/>
              <a:t> </a:t>
            </a:r>
            <a:r>
              <a:rPr lang="en-GB" sz="1800" dirty="0" err="1"/>
              <a:t>scoperto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 err="1"/>
              <a:t>Qualsiasi</a:t>
            </a:r>
            <a:r>
              <a:rPr lang="en-GB" sz="1800" dirty="0"/>
              <a:t> </a:t>
            </a:r>
            <a:r>
              <a:rPr lang="en-GB" sz="1800" dirty="0" err="1"/>
              <a:t>cosa</a:t>
            </a:r>
            <a:r>
              <a:rPr lang="en-GB" sz="1800" dirty="0"/>
              <a:t> vi </a:t>
            </a:r>
            <a:r>
              <a:rPr lang="en-GB" sz="1800" dirty="0" err="1"/>
              <a:t>abbia</a:t>
            </a:r>
            <a:r>
              <a:rPr lang="en-GB" sz="1800" dirty="0"/>
              <a:t> </a:t>
            </a:r>
            <a:r>
              <a:rPr lang="en-GB" sz="1800" dirty="0" err="1"/>
              <a:t>sorpreso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Che </a:t>
            </a:r>
            <a:r>
              <a:rPr lang="en-GB" sz="1800" dirty="0" err="1"/>
              <a:t>cosa</a:t>
            </a:r>
            <a:r>
              <a:rPr lang="en-GB" sz="1800" dirty="0"/>
              <a:t> </a:t>
            </a:r>
            <a:r>
              <a:rPr lang="en-GB" sz="1800" dirty="0" err="1"/>
              <a:t>cambiereste</a:t>
            </a:r>
            <a:r>
              <a:rPr lang="en-GB" sz="1800" dirty="0"/>
              <a:t> se </a:t>
            </a:r>
            <a:r>
              <a:rPr lang="en-GB" sz="1800" dirty="0" err="1"/>
              <a:t>doveste</a:t>
            </a:r>
            <a:r>
              <a:rPr lang="en-GB" sz="1800" dirty="0"/>
              <a:t> </a:t>
            </a:r>
            <a:r>
              <a:rPr lang="en-GB" sz="1800" dirty="0" err="1"/>
              <a:t>ripetere</a:t>
            </a:r>
            <a:r>
              <a:rPr lang="en-GB" sz="1800" dirty="0"/>
              <a:t> </a:t>
            </a:r>
            <a:r>
              <a:rPr lang="en-GB" sz="1800" dirty="0" err="1"/>
              <a:t>l’esperimento</a:t>
            </a:r>
            <a:r>
              <a:rPr lang="en-GB" sz="1800" dirty="0"/>
              <a:t>?</a:t>
            </a:r>
          </a:p>
          <a:p>
            <a:pPr>
              <a:lnSpc>
                <a:spcPct val="90000"/>
              </a:lnSpc>
            </a:pPr>
            <a:r>
              <a:rPr lang="en-GB" sz="1800" dirty="0" err="1"/>
              <a:t>Quali</a:t>
            </a:r>
            <a:r>
              <a:rPr lang="en-GB" sz="1800" dirty="0"/>
              <a:t> </a:t>
            </a:r>
            <a:r>
              <a:rPr lang="en-GB" sz="1800" dirty="0" err="1"/>
              <a:t>materiali</a:t>
            </a:r>
            <a:r>
              <a:rPr lang="en-GB" sz="1800" dirty="0"/>
              <a:t> </a:t>
            </a:r>
            <a:r>
              <a:rPr lang="en-GB" sz="1800" dirty="0" err="1"/>
              <a:t>dovreste</a:t>
            </a:r>
            <a:r>
              <a:rPr lang="en-GB" sz="1800" dirty="0"/>
              <a:t> </a:t>
            </a:r>
            <a:r>
              <a:rPr lang="en-GB" sz="1800" dirty="0" err="1"/>
              <a:t>usare</a:t>
            </a:r>
            <a:r>
              <a:rPr lang="en-GB" sz="1800" dirty="0"/>
              <a:t> per un </a:t>
            </a:r>
            <a:r>
              <a:rPr lang="en-GB" sz="1800" dirty="0" err="1"/>
              <a:t>guanto</a:t>
            </a:r>
            <a:r>
              <a:rPr lang="en-GB" sz="1800" dirty="0"/>
              <a:t> da </a:t>
            </a:r>
            <a:r>
              <a:rPr lang="en-GB" sz="1800" dirty="0" err="1"/>
              <a:t>astronauta</a:t>
            </a:r>
            <a:r>
              <a:rPr lang="en-GB" sz="1800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9" r="66" b="-2"/>
          <a:stretch/>
        </p:blipFill>
        <p:spPr bwMode="auto">
          <a:xfrm>
            <a:off x="4965970" y="1295416"/>
            <a:ext cx="4178030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2588" y="1656147"/>
            <a:ext cx="409575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054" y="587516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49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0156" y="0"/>
            <a:ext cx="9282675" cy="6858000"/>
          </a:xfrm>
          <a:prstGeom prst="rect">
            <a:avLst/>
          </a:prstGeom>
          <a:blipFill dpi="0" rotWithShape="1">
            <a:blip r:embed="rId3" cstate="email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06341" cy="1863080"/>
          </a:xfrm>
          <a:solidFill>
            <a:schemeClr val="bg1">
              <a:alpha val="23000"/>
            </a:schemeClr>
          </a:solidFill>
        </p:spPr>
        <p:txBody>
          <a:bodyPr>
            <a:noAutofit/>
          </a:bodyPr>
          <a:lstStyle/>
          <a:p>
            <a:r>
              <a:rPr lang="en-GB" b="1" dirty="0" err="1"/>
              <a:t>Perchè</a:t>
            </a:r>
            <a:r>
              <a:rPr lang="en-GB" b="1" dirty="0"/>
              <a:t> </a:t>
            </a:r>
            <a:r>
              <a:rPr lang="en-GB" b="1" dirty="0" err="1"/>
              <a:t>gli</a:t>
            </a:r>
            <a:r>
              <a:rPr lang="en-GB" b="1" dirty="0"/>
              <a:t> </a:t>
            </a:r>
            <a:r>
              <a:rPr lang="en-GB" b="1" dirty="0" err="1"/>
              <a:t>astronauti</a:t>
            </a:r>
            <a:r>
              <a:rPr lang="en-GB" b="1" dirty="0"/>
              <a:t> </a:t>
            </a:r>
            <a:r>
              <a:rPr lang="en-GB" b="1" dirty="0" err="1"/>
              <a:t>hanno</a:t>
            </a:r>
            <a:r>
              <a:rPr lang="en-GB" b="1" dirty="0"/>
              <a:t> </a:t>
            </a:r>
            <a:r>
              <a:rPr lang="en-GB" b="1" dirty="0" err="1"/>
              <a:t>bisogno</a:t>
            </a:r>
            <a:r>
              <a:rPr lang="en-GB" b="1" dirty="0"/>
              <a:t> di una </a:t>
            </a:r>
            <a:r>
              <a:rPr lang="en-GB" b="1" dirty="0" err="1"/>
              <a:t>tuta</a:t>
            </a:r>
            <a:r>
              <a:rPr lang="en-GB" b="1" dirty="0"/>
              <a:t> </a:t>
            </a:r>
            <a:r>
              <a:rPr lang="en-GB" b="1" dirty="0" err="1"/>
              <a:t>spaziale</a:t>
            </a:r>
            <a:r>
              <a:rPr lang="en-GB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05064"/>
            <a:ext cx="9036495" cy="2764904"/>
          </a:xfrm>
          <a:solidFill>
            <a:schemeClr val="bg1">
              <a:alpha val="3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sz="4400" b="1" dirty="0"/>
              <a:t>Di </a:t>
            </a:r>
            <a:r>
              <a:rPr lang="en-GB" sz="4400" b="1" dirty="0" err="1"/>
              <a:t>che</a:t>
            </a:r>
            <a:r>
              <a:rPr lang="en-GB" sz="4400" b="1" dirty="0"/>
              <a:t> </a:t>
            </a:r>
            <a:r>
              <a:rPr lang="en-GB" sz="4400" b="1" dirty="0" err="1"/>
              <a:t>cosa</a:t>
            </a:r>
            <a:r>
              <a:rPr lang="en-GB" sz="4400" b="1" dirty="0"/>
              <a:t> </a:t>
            </a:r>
            <a:r>
              <a:rPr lang="en-GB" sz="4400" b="1" dirty="0" err="1"/>
              <a:t>hanno</a:t>
            </a:r>
            <a:r>
              <a:rPr lang="en-GB" sz="4400" b="1" dirty="0"/>
              <a:t> </a:t>
            </a:r>
            <a:r>
              <a:rPr lang="en-GB" sz="4400" b="1" dirty="0" err="1"/>
              <a:t>bisogno</a:t>
            </a:r>
            <a:r>
              <a:rPr lang="en-GB" sz="4400" b="1" dirty="0"/>
              <a:t> per </a:t>
            </a:r>
            <a:r>
              <a:rPr lang="en-GB" sz="4400" b="1" dirty="0" err="1"/>
              <a:t>sopravvivere</a:t>
            </a:r>
            <a:r>
              <a:rPr lang="en-GB" sz="4400" b="1" dirty="0"/>
              <a:t>?</a:t>
            </a:r>
          </a:p>
          <a:p>
            <a:r>
              <a:rPr lang="en-GB" sz="4400" b="1" dirty="0" err="1"/>
              <a:t>Com’è</a:t>
            </a:r>
            <a:r>
              <a:rPr lang="en-GB" sz="4400" b="1" dirty="0"/>
              <a:t> lo </a:t>
            </a:r>
            <a:r>
              <a:rPr lang="en-GB" sz="4400" b="1" dirty="0" err="1"/>
              <a:t>spazio</a:t>
            </a:r>
            <a:r>
              <a:rPr lang="en-GB" sz="4400" b="1" dirty="0"/>
              <a:t>?</a:t>
            </a:r>
          </a:p>
          <a:p>
            <a:r>
              <a:rPr lang="en-GB" sz="4400" b="1" dirty="0" err="1"/>
              <a:t>Quando</a:t>
            </a:r>
            <a:r>
              <a:rPr lang="en-GB" sz="4400" b="1" dirty="0"/>
              <a:t> </a:t>
            </a:r>
            <a:r>
              <a:rPr lang="en-GB" sz="4400" b="1" dirty="0" err="1"/>
              <a:t>si</a:t>
            </a:r>
            <a:r>
              <a:rPr lang="en-GB" sz="4400" b="1" dirty="0"/>
              <a:t> </a:t>
            </a:r>
            <a:r>
              <a:rPr lang="en-GB" sz="4400" b="1" dirty="0" err="1"/>
              <a:t>usa</a:t>
            </a:r>
            <a:r>
              <a:rPr lang="en-GB" sz="4400" b="1" dirty="0"/>
              <a:t> la </a:t>
            </a:r>
            <a:r>
              <a:rPr lang="en-GB" sz="4400" b="1" dirty="0" err="1"/>
              <a:t>tuta</a:t>
            </a:r>
            <a:r>
              <a:rPr lang="en-GB" sz="4400" b="1" dirty="0"/>
              <a:t> </a:t>
            </a:r>
            <a:r>
              <a:rPr lang="en-GB" sz="4400" b="1" dirty="0" err="1"/>
              <a:t>spaziale</a:t>
            </a:r>
            <a:r>
              <a:rPr lang="en-GB" sz="4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769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96982"/>
            <a:ext cx="6413051" cy="623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9240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dirty="0" err="1">
                <a:solidFill>
                  <a:schemeClr val="bg1"/>
                </a:solidFill>
              </a:rPr>
              <a:t>Abbiamo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bisogno</a:t>
            </a:r>
            <a:r>
              <a:rPr lang="en-GB" sz="3600" dirty="0">
                <a:solidFill>
                  <a:schemeClr val="bg1"/>
                </a:solidFill>
              </a:rPr>
              <a:t> di </a:t>
            </a:r>
            <a:r>
              <a:rPr lang="en-GB" sz="3600" dirty="0" err="1">
                <a:solidFill>
                  <a:schemeClr val="bg1"/>
                </a:solidFill>
              </a:rPr>
              <a:t>ricreare</a:t>
            </a:r>
            <a:r>
              <a:rPr lang="en-GB" sz="3600" dirty="0">
                <a:solidFill>
                  <a:schemeClr val="bg1"/>
                </a:solidFill>
              </a:rPr>
              <a:t> le </a:t>
            </a:r>
            <a:r>
              <a:rPr lang="en-GB" sz="3600" dirty="0" err="1">
                <a:solidFill>
                  <a:schemeClr val="bg1"/>
                </a:solidFill>
              </a:rPr>
              <a:t>stesse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condizioni</a:t>
            </a:r>
            <a:r>
              <a:rPr lang="en-GB" sz="3600" dirty="0">
                <a:solidFill>
                  <a:schemeClr val="bg1"/>
                </a:solidFill>
              </a:rPr>
              <a:t> </a:t>
            </a:r>
            <a:r>
              <a:rPr lang="en-GB" sz="3600" dirty="0" err="1">
                <a:solidFill>
                  <a:schemeClr val="bg1"/>
                </a:solidFill>
              </a:rPr>
              <a:t>della</a:t>
            </a:r>
            <a:r>
              <a:rPr lang="en-GB" sz="3600" dirty="0">
                <a:solidFill>
                  <a:schemeClr val="bg1"/>
                </a:solidFill>
              </a:rPr>
              <a:t> Terra</a:t>
            </a:r>
          </a:p>
        </p:txBody>
      </p:sp>
    </p:spTree>
    <p:extLst>
      <p:ext uri="{BB962C8B-B14F-4D97-AF65-F5344CB8AC3E}">
        <p14:creationId xmlns:p14="http://schemas.microsoft.com/office/powerpoint/2010/main" val="290807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0" y="-251495"/>
            <a:ext cx="9426352" cy="710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3034680" cy="1143000"/>
          </a:xfrm>
        </p:spPr>
        <p:txBody>
          <a:bodyPr>
            <a:normAutofit/>
          </a:bodyPr>
          <a:lstStyle/>
          <a:p>
            <a:r>
              <a:rPr lang="en-GB" b="1" dirty="0" err="1"/>
              <a:t>Ossigeno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8871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ie.Ford.TOT-OFFICE\AppData\Local\Temp\20050501_1315_2558-Bimetall-Zeigerthermo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1434"/>
            <a:ext cx="7992888" cy="66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09" y="5715000"/>
            <a:ext cx="3168352" cy="1143000"/>
          </a:xfrm>
        </p:spPr>
        <p:txBody>
          <a:bodyPr>
            <a:normAutofit/>
          </a:bodyPr>
          <a:lstStyle/>
          <a:p>
            <a:r>
              <a:rPr lang="en-GB" b="1" dirty="0" err="1"/>
              <a:t>Temperatura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3429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4" y="-5755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486" y="5123871"/>
            <a:ext cx="3203848" cy="1296144"/>
          </a:xfrm>
          <a:noFill/>
        </p:spPr>
        <p:txBody>
          <a:bodyPr/>
          <a:lstStyle/>
          <a:p>
            <a:r>
              <a:rPr lang="en-GB" b="1" dirty="0" err="1"/>
              <a:t>Pressione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521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"/>
            <a:ext cx="9394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020" y="6050722"/>
            <a:ext cx="8883980" cy="70788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/>
              <a:t>Protezione</a:t>
            </a:r>
            <a:r>
              <a:rPr lang="en-GB" sz="4000" b="1" dirty="0"/>
              <a:t> da </a:t>
            </a:r>
            <a:r>
              <a:rPr lang="en-GB" sz="4000" b="1" dirty="0" err="1"/>
              <a:t>micrometeoriti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30243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1390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60" y="5517232"/>
            <a:ext cx="8229600" cy="1143000"/>
          </a:xfrm>
          <a:solidFill>
            <a:schemeClr val="bg1">
              <a:lumMod val="95000"/>
              <a:alpha val="51000"/>
            </a:schemeClr>
          </a:solidFill>
        </p:spPr>
        <p:txBody>
          <a:bodyPr/>
          <a:lstStyle/>
          <a:p>
            <a:r>
              <a:rPr lang="en-GB" b="1" dirty="0" err="1"/>
              <a:t>Protezione</a:t>
            </a:r>
            <a:r>
              <a:rPr lang="en-GB" b="1" dirty="0"/>
              <a:t> da </a:t>
            </a:r>
            <a:r>
              <a:rPr lang="en-GB" b="1" dirty="0" err="1"/>
              <a:t>radiazioni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3962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Strati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tute</a:t>
            </a:r>
            <a:r>
              <a:rPr lang="en-GB" dirty="0"/>
              <a:t> </a:t>
            </a:r>
            <a:r>
              <a:rPr lang="en-GB" dirty="0" err="1"/>
              <a:t>spaziali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/>
          </a:bodyPr>
          <a:lstStyle/>
          <a:p>
            <a:r>
              <a:rPr lang="en-GB" sz="2400" dirty="0"/>
              <a:t>Strati di </a:t>
            </a:r>
            <a:r>
              <a:rPr lang="en-GB" sz="2400" dirty="0" err="1"/>
              <a:t>raffreddamento</a:t>
            </a:r>
            <a:endParaRPr lang="en-GB" sz="2400" dirty="0"/>
          </a:p>
          <a:p>
            <a:r>
              <a:rPr lang="en-GB" sz="2400" dirty="0"/>
              <a:t>Strati di </a:t>
            </a:r>
            <a:r>
              <a:rPr lang="en-GB" sz="2400" dirty="0" err="1"/>
              <a:t>pressione</a:t>
            </a:r>
            <a:endParaRPr lang="en-GB" sz="2400" dirty="0"/>
          </a:p>
          <a:p>
            <a:r>
              <a:rPr lang="en-GB" sz="2400" dirty="0" err="1"/>
              <a:t>Abbigliamento</a:t>
            </a:r>
            <a:r>
              <a:rPr lang="en-GB" sz="2400" dirty="0"/>
              <a:t> </a:t>
            </a:r>
            <a:r>
              <a:rPr lang="en-GB" sz="2400" dirty="0" err="1"/>
              <a:t>protettivo</a:t>
            </a:r>
            <a:r>
              <a:rPr lang="en-GB" sz="2400" dirty="0"/>
              <a:t> </a:t>
            </a:r>
            <a:r>
              <a:rPr lang="en-GB" sz="2400" dirty="0" err="1"/>
              <a:t>termico</a:t>
            </a: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047" y="3429000"/>
            <a:ext cx="291183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err="1"/>
              <a:t>Altre</a:t>
            </a:r>
            <a:r>
              <a:rPr lang="en-GB" sz="3200" dirty="0"/>
              <a:t> </a:t>
            </a:r>
            <a:r>
              <a:rPr lang="en-GB" sz="3200" dirty="0" err="1"/>
              <a:t>parti</a:t>
            </a:r>
            <a:endParaRPr lang="en-GB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4606637"/>
            <a:ext cx="8229600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/>
              <a:t>Contenitori</a:t>
            </a:r>
            <a:r>
              <a:rPr lang="en-GB" sz="2400" dirty="0"/>
              <a:t> di </a:t>
            </a:r>
            <a:r>
              <a:rPr lang="en-GB" sz="2400" dirty="0" err="1"/>
              <a:t>ossigeno</a:t>
            </a:r>
            <a:r>
              <a:rPr lang="en-GB" sz="2400" dirty="0"/>
              <a:t> (e </a:t>
            </a:r>
            <a:r>
              <a:rPr lang="en-GB" sz="2400" dirty="0" err="1"/>
              <a:t>rimozione</a:t>
            </a:r>
            <a:r>
              <a:rPr lang="en-GB" sz="2400" dirty="0"/>
              <a:t> CO</a:t>
            </a:r>
            <a:r>
              <a:rPr lang="en-GB" sz="2400" baseline="-25000" dirty="0"/>
              <a:t>2</a:t>
            </a:r>
            <a:r>
              <a:rPr lang="en-GB" sz="2400" dirty="0"/>
              <a:t>)</a:t>
            </a:r>
          </a:p>
          <a:p>
            <a:r>
              <a:rPr lang="en-GB" sz="2400" dirty="0" err="1"/>
              <a:t>Equipaggiamento</a:t>
            </a:r>
            <a:r>
              <a:rPr lang="en-GB" sz="2400" dirty="0"/>
              <a:t> per la </a:t>
            </a:r>
            <a:r>
              <a:rPr lang="en-GB" sz="2400" dirty="0" err="1"/>
              <a:t>comunicazione</a:t>
            </a:r>
            <a:endParaRPr lang="en-GB" sz="2400" dirty="0"/>
          </a:p>
          <a:p>
            <a:r>
              <a:rPr lang="en-GB" sz="2400" dirty="0" err="1"/>
              <a:t>Acqua</a:t>
            </a:r>
            <a:r>
              <a:rPr lang="en-GB" sz="2400" dirty="0"/>
              <a:t> </a:t>
            </a:r>
            <a:r>
              <a:rPr lang="en-GB" sz="2400" dirty="0" err="1"/>
              <a:t>potabile</a:t>
            </a:r>
            <a:r>
              <a:rPr lang="en-GB" sz="2400" dirty="0"/>
              <a:t>/</a:t>
            </a:r>
            <a:r>
              <a:rPr lang="en-GB" sz="2400" dirty="0" err="1"/>
              <a:t>Cibo</a:t>
            </a:r>
            <a:r>
              <a:rPr lang="en-GB" sz="2400" dirty="0"/>
              <a:t> di </a:t>
            </a:r>
            <a:r>
              <a:rPr lang="en-GB" sz="2400" dirty="0" err="1"/>
              <a:t>emergenza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012" y="4365104"/>
            <a:ext cx="2632422" cy="198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352203"/>
            <a:ext cx="3098278" cy="232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4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1059</Words>
  <Application>Microsoft Office PowerPoint</Application>
  <PresentationFormat>Presentazione su schermo (4:3)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Scienza della tuta spaziale</vt:lpstr>
      <vt:lpstr>Perchè gli astronauti hanno bisogno di una tuta spaziale?</vt:lpstr>
      <vt:lpstr>Abbiamo bisogno di ricreare le stesse condizioni della Terra</vt:lpstr>
      <vt:lpstr>Ossigeno</vt:lpstr>
      <vt:lpstr>Temperatura</vt:lpstr>
      <vt:lpstr>Pressione</vt:lpstr>
      <vt:lpstr>Presentazione standard di PowerPoint</vt:lpstr>
      <vt:lpstr>Protezione da radiazioni</vt:lpstr>
      <vt:lpstr>Strati diversi delle tute spaziali</vt:lpstr>
      <vt:lpstr>Scienza della Tuta Spaziale</vt:lpstr>
      <vt:lpstr>Isolamento</vt:lpstr>
      <vt:lpstr>  Materiali disponibili per la sperimentazione  </vt:lpstr>
      <vt:lpstr>Presentazione standard di PowerPoint</vt:lpstr>
      <vt:lpstr>Presentazione standard di PowerPoint</vt:lpstr>
      <vt:lpstr>Un buon esperimento</vt:lpstr>
      <vt:lpstr>Cosa includere in un poster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Scienza della tuta spaziale</dc:title>
  <dc:creator>Emanuela Scaioli</dc:creator>
  <cp:lastModifiedBy>annalisa</cp:lastModifiedBy>
  <cp:revision>17</cp:revision>
  <dcterms:created xsi:type="dcterms:W3CDTF">2020-05-13T16:43:18Z</dcterms:created>
  <dcterms:modified xsi:type="dcterms:W3CDTF">2020-06-25T16:04:41Z</dcterms:modified>
</cp:coreProperties>
</file>